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4"/>
  </p:notesMasterIdLst>
  <p:sldIdLst>
    <p:sldId id="256" r:id="rId5"/>
    <p:sldId id="257" r:id="rId6"/>
    <p:sldId id="260" r:id="rId7"/>
    <p:sldId id="261" r:id="rId8"/>
    <p:sldId id="262" r:id="rId9"/>
    <p:sldId id="263" r:id="rId10"/>
    <p:sldId id="258" r:id="rId11"/>
    <p:sldId id="264" r:id="rId12"/>
    <p:sldId id="278" r:id="rId13"/>
    <p:sldId id="279" r:id="rId14"/>
    <p:sldId id="267" r:id="rId15"/>
    <p:sldId id="269" r:id="rId16"/>
    <p:sldId id="268" r:id="rId17"/>
    <p:sldId id="270" r:id="rId18"/>
    <p:sldId id="272" r:id="rId19"/>
    <p:sldId id="273" r:id="rId20"/>
    <p:sldId id="274" r:id="rId21"/>
    <p:sldId id="276" r:id="rId22"/>
    <p:sldId id="277" r:id="rId2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65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4CC9B6-A6C2-46C7-BBB9-C6A60C5C4540}" v="35" dt="2020-10-29T00:07:35.914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67" autoAdjust="0"/>
    <p:restoredTop sz="74189" autoAdjust="0"/>
  </p:normalViewPr>
  <p:slideViewPr>
    <p:cSldViewPr snapToGrid="0" snapToObjects="1" showGuides="1">
      <p:cViewPr varScale="1">
        <p:scale>
          <a:sx n="61" d="100"/>
          <a:sy n="61" d="100"/>
        </p:scale>
        <p:origin x="1363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2.13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1,'4'0,"1"0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0.591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0.928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1.555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31.881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57.24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14,'0'-6,"0"-2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3.15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4.04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4.71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14 0,'-6'0,"-1"0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6.60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7.36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2.48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8.90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39.434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0.49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11.426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3.45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6.95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7.444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0,'5'0,"3"0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38.50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56.85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74 0,'0'6,"0"7,-6 2,-7-2,-14-3,-1-3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4:38.52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0,'5'0,"3"0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5.176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37:51.257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0,'0'0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4.359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5.199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5.76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46.20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0,'6'0,"-4"6,-2 2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2:53.89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0,'11'0,"10"0,1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1.42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1.87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2.26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2.61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5.51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3:03.924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5.86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6.20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6.53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1:58.34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8T23:00:28.782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3862 105,'-1271'0,"1156"-5,-24-7,-86-4,-555 14,398 3,346-3,0-2,1-1,-1-2,-10-4,-70-13,-19 12,0 6,-61 8,66 0,86 2,44-4,0 0,0 0,0 0,-1 0,1 0,0 0,0 0,0 1,0-1,-1 0,1 0,0 0,0 0,0 0,0 0,-1 0,1 0,0 0,0 1,0-1,0 0,0 0,0 0,0 0,-1 0,1 1,0-1,0 0,0 0,0 0,0 0,0 1,0-1,0 0,0 0,0 0,0 1,0-1,0 0,0 0,0 0,0 0,0 1,0-1,0 0,0 0,0 0,0 0,1 1,-1-1,0 0,20 10,43 10,61 11,-29-8,63 10,2-7,83 0,-79-10,0 7,60 20,-165-29,0-2,1-3,1-3,53-2,1709-7,-1834 2,-1-1,1 0,0 0,0-1,0-1,-36-8,-207-29,-83 4,242 22,66 9,0 1,-1 2,-2 1,-72 2,54 2,0-3,-42-6,52 0</inkml:trace>
</inkml:ink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951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312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04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160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4.png"/><Relationship Id="rId7" Type="http://schemas.openxmlformats.org/officeDocument/2006/relationships/customXml" Target="../ink/ink4.xml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3.xml"/><Relationship Id="rId11" Type="http://schemas.openxmlformats.org/officeDocument/2006/relationships/customXml" Target="../ink/ink8.xml"/><Relationship Id="rId5" Type="http://schemas.openxmlformats.org/officeDocument/2006/relationships/image" Target="../media/image5.png"/><Relationship Id="rId10" Type="http://schemas.openxmlformats.org/officeDocument/2006/relationships/customXml" Target="../ink/ink7.xml"/><Relationship Id="rId4" Type="http://schemas.openxmlformats.org/officeDocument/2006/relationships/customXml" Target="../ink/ink2.xml"/><Relationship Id="rId9" Type="http://schemas.openxmlformats.org/officeDocument/2006/relationships/customXml" Target="../ink/ink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1168401"/>
            <a:ext cx="643128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80360" y="3731247"/>
            <a:ext cx="643128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rgbClr val="00B0F0"/>
                </a:solidFill>
                <a:latin typeface="IBM Plex Mono Text" panose="020B0509050203000203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880360" y="3649111"/>
            <a:ext cx="6431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>
            <a:spLocks noChangeArrowheads="1"/>
          </p:cNvSpPr>
          <p:nvPr/>
        </p:nvSpPr>
        <p:spPr bwMode="black">
          <a:xfrm>
            <a:off x="4093580" y="5537419"/>
            <a:ext cx="4004840" cy="30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sz="1400" b="0" dirty="0">
                <a:latin typeface="Helv"/>
              </a:rPr>
              <a:t>© IBM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36152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IBM Plex Mono Text" panose="020B0509050203000203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9268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IBM Plex Mono Text" panose="020B0509050203000203" pitchFamily="49" charset="0"/>
              </a:defRPr>
            </a:lvl1pPr>
            <a:lvl2pPr>
              <a:defRPr>
                <a:latin typeface="IBM Plex Mono Text" panose="020B0509050203000203" pitchFamily="49" charset="0"/>
              </a:defRPr>
            </a:lvl2pPr>
            <a:lvl3pPr>
              <a:defRPr>
                <a:latin typeface="IBM Plex Mono Text" panose="020B0509050203000203" pitchFamily="49" charset="0"/>
              </a:defRPr>
            </a:lvl3pPr>
            <a:lvl4pPr>
              <a:defRPr>
                <a:latin typeface="IBM Plex Mono Text" panose="020B0509050203000203" pitchFamily="49" charset="0"/>
              </a:defRPr>
            </a:lvl4pPr>
            <a:lvl5pPr>
              <a:defRPr>
                <a:latin typeface="IBM Plex Mono Text" panose="020B0509050203000203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4706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56876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7246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838200" y="1296645"/>
            <a:ext cx="10515600" cy="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02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4850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838200" y="1364249"/>
            <a:ext cx="10515600" cy="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F3045DE-3AB7-4E3E-A391-4F9107A8F8C9}"/>
                  </a:ext>
                </a:extLst>
              </p14:cNvPr>
              <p14:cNvContentPartPr/>
              <p14:nvPr userDrawn="1"/>
            </p14:nvContentPartPr>
            <p14:xfrm>
              <a:off x="1837276" y="6444633"/>
              <a:ext cx="39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F3045DE-3AB7-4E3E-A391-4F9107A8F8C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7636" y="6264993"/>
                <a:ext cx="1836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64BE9BD-96C6-496B-8F87-BF8B5FE6878E}"/>
                  </a:ext>
                </a:extLst>
              </p14:cNvPr>
              <p14:cNvContentPartPr/>
              <p14:nvPr userDrawn="1"/>
            </p14:nvContentPartPr>
            <p14:xfrm>
              <a:off x="1846276" y="6435993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64BE9BD-96C6-496B-8F87-BF8B5FE6878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55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547CB02-1206-4981-BA1F-98056CC7D0F6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547CB02-1206-4981-BA1F-98056CC7D0F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00AC9549-295A-481F-BAC1-D217607B1470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00AC9549-295A-481F-BAC1-D217607B147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82B34FC-FED6-4B35-B336-2C001BF70FEA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82B34FC-FED6-4B35-B336-2C001BF70FE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937588D-ADB8-4462-B727-CA3C34F68C66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937588D-ADB8-4462-B727-CA3C34F68C6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30649580-583C-4B6A-9755-80D062662B47}"/>
                  </a:ext>
                </a:extLst>
              </p14:cNvPr>
              <p14:cNvContentPartPr/>
              <p14:nvPr userDrawn="1"/>
            </p14:nvContentPartPr>
            <p14:xfrm>
              <a:off x="1846276" y="6462633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30649580-583C-4B6A-9755-80D062662B4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6276" y="6282993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563E662-A115-4BA9-A520-DAB1F8FFDBA4}"/>
                  </a:ext>
                </a:extLst>
              </p14:cNvPr>
              <p14:cNvContentPartPr/>
              <p14:nvPr userDrawn="1"/>
            </p14:nvContentPartPr>
            <p14:xfrm>
              <a:off x="-222284" y="4536273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563E662-A115-4BA9-A520-DAB1F8FFDBA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312284" y="4356633"/>
                <a:ext cx="180000" cy="3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1343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735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3464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C0E56E-6DF9-1A4A-B8B3-5CCE0E34EE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0139" y="6371623"/>
            <a:ext cx="2456070" cy="3789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F93DCE-FA02-D440-9E07-8488A5BEFD8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75870" y="6371623"/>
            <a:ext cx="3375991" cy="39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70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CFCBCB-1D32-9741-B77A-1BFE02DB60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0139" y="6371623"/>
            <a:ext cx="2456070" cy="3789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06E48A-1141-0A4A-92F9-E51452A1804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75870" y="6371623"/>
            <a:ext cx="3375991" cy="39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91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IBM Plex Mono SemiBold" panose="020B0709050203000203" pitchFamily="49" charset="0"/>
              </a:defRPr>
            </a:lvl1pPr>
            <a:lvl2pPr>
              <a:defRPr sz="2800">
                <a:latin typeface="IBM Plex Mono Text" panose="020B0509050203000203" pitchFamily="49" charset="0"/>
              </a:defRPr>
            </a:lvl2pPr>
            <a:lvl3pPr>
              <a:defRPr sz="2400">
                <a:latin typeface="IBM Plex Mono Text" panose="020B0509050203000203" pitchFamily="49" charset="0"/>
              </a:defRPr>
            </a:lvl3pPr>
            <a:lvl4pPr>
              <a:defRPr sz="2000">
                <a:latin typeface="IBM Plex Mono Text" panose="020B0509050203000203" pitchFamily="49" charset="0"/>
              </a:defRPr>
            </a:lvl4pPr>
            <a:lvl5pPr>
              <a:defRPr sz="2000">
                <a:latin typeface="IBM Plex Mono Text" panose="020B0509050203000203" pitchFamily="49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IBM Plex Mono Text" panose="020B0509050203000203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6066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4785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C61547-18BE-8345-B662-68E923DBE5F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40139" y="6371623"/>
            <a:ext cx="2456070" cy="3789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8A02AB-648A-1143-A78D-9F86334C2B64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475870" y="6371623"/>
            <a:ext cx="3375991" cy="3977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A2884DB-FE2D-4B0A-B81D-5D9FAF9C5FA4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alphaModFix amt="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861346"/>
            <a:ext cx="10058400" cy="569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42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5493"/>
          </a:solidFill>
          <a:latin typeface="IBM Plex Mono SemiBold" panose="020B0709050203000203" pitchFamily="49" charset="0"/>
          <a:ea typeface="IBM Plex Mono SemiBold" panose="020B0709050203000203" pitchFamily="49" charset="0"/>
          <a:cs typeface="IBM Plex Mono SemiBold" panose="020B0709050203000203" pitchFamily="49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rgbClr val="0070C0"/>
          </a:solidFill>
          <a:latin typeface="IBM Plex Mono Text" panose="020B0509050203000203" pitchFamily="49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8" Type="http://schemas.openxmlformats.org/officeDocument/2006/relationships/image" Target="../media/image5.png"/><Relationship Id="rId26" Type="http://schemas.openxmlformats.org/officeDocument/2006/relationships/customXml" Target="../ink/ink22.xml"/><Relationship Id="rId3" Type="http://schemas.openxmlformats.org/officeDocument/2006/relationships/image" Target="../media/image6.png"/><Relationship Id="rId21" Type="http://schemas.openxmlformats.org/officeDocument/2006/relationships/image" Target="../media/image4.png"/><Relationship Id="rId34" Type="http://schemas.openxmlformats.org/officeDocument/2006/relationships/customXml" Target="../ink/ink29.xml"/><Relationship Id="rId7" Type="http://schemas.openxmlformats.org/officeDocument/2006/relationships/customXml" Target="../ink/ink10.xml"/><Relationship Id="rId12" Type="http://schemas.openxmlformats.org/officeDocument/2006/relationships/customXml" Target="../ink/ink14.xml"/><Relationship Id="rId17" Type="http://schemas.openxmlformats.org/officeDocument/2006/relationships/customXml" Target="../ink/ink15.xml"/><Relationship Id="rId25" Type="http://schemas.openxmlformats.org/officeDocument/2006/relationships/customXml" Target="../ink/ink21.xml"/><Relationship Id="rId3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openxmlformats.org/officeDocument/2006/relationships/customXml" Target="../ink/ink17.xml"/><Relationship Id="rId29" Type="http://schemas.openxmlformats.org/officeDocument/2006/relationships/customXml" Target="../ink/ink2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openxmlformats.org/officeDocument/2006/relationships/customXml" Target="../ink/ink13.xml"/><Relationship Id="rId24" Type="http://schemas.openxmlformats.org/officeDocument/2006/relationships/customXml" Target="../ink/ink20.xml"/><Relationship Id="rId32" Type="http://schemas.openxmlformats.org/officeDocument/2006/relationships/customXml" Target="../ink/ink28.xml"/><Relationship Id="rId23" Type="http://schemas.openxmlformats.org/officeDocument/2006/relationships/customXml" Target="../ink/ink19.xml"/><Relationship Id="rId28" Type="http://schemas.openxmlformats.org/officeDocument/2006/relationships/customXml" Target="../ink/ink24.xml"/><Relationship Id="rId36" Type="http://schemas.openxmlformats.org/officeDocument/2006/relationships/image" Target="../media/image7.png"/><Relationship Id="rId10" Type="http://schemas.openxmlformats.org/officeDocument/2006/relationships/customXml" Target="../ink/ink12.xml"/><Relationship Id="rId19" Type="http://schemas.openxmlformats.org/officeDocument/2006/relationships/customXml" Target="../ink/ink16.xml"/><Relationship Id="rId31" Type="http://schemas.openxmlformats.org/officeDocument/2006/relationships/customXml" Target="../ink/ink27.xml"/><Relationship Id="rId4" Type="http://schemas.openxmlformats.org/officeDocument/2006/relationships/customXml" Target="../ink/ink9.xml"/><Relationship Id="rId9" Type="http://schemas.openxmlformats.org/officeDocument/2006/relationships/customXml" Target="../ink/ink11.xml"/><Relationship Id="rId22" Type="http://schemas.openxmlformats.org/officeDocument/2006/relationships/customXml" Target="../ink/ink18.xml"/><Relationship Id="rId27" Type="http://schemas.openxmlformats.org/officeDocument/2006/relationships/customXml" Target="../ink/ink23.xml"/><Relationship Id="rId30" Type="http://schemas.openxmlformats.org/officeDocument/2006/relationships/customXml" Target="../ink/ink26.xml"/><Relationship Id="rId35" Type="http://schemas.openxmlformats.org/officeDocument/2006/relationships/customXml" Target="../ink/ink3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.xml"/><Relationship Id="rId13" Type="http://schemas.openxmlformats.org/officeDocument/2006/relationships/image" Target="../media/image18.png"/><Relationship Id="rId18" Type="http://schemas.openxmlformats.org/officeDocument/2006/relationships/customXml" Target="../ink/ink40.xml"/><Relationship Id="rId3" Type="http://schemas.openxmlformats.org/officeDocument/2006/relationships/customXml" Target="../ink/ink31.xml"/><Relationship Id="rId7" Type="http://schemas.openxmlformats.org/officeDocument/2006/relationships/image" Target="../media/image5.png"/><Relationship Id="rId12" Type="http://schemas.openxmlformats.org/officeDocument/2006/relationships/customXml" Target="../ink/ink35.xml"/><Relationship Id="rId17" Type="http://schemas.openxmlformats.org/officeDocument/2006/relationships/customXml" Target="../ink/ink39.xml"/><Relationship Id="rId2" Type="http://schemas.openxmlformats.org/officeDocument/2006/relationships/image" Target="../media/image10.png"/><Relationship Id="rId16" Type="http://schemas.openxmlformats.org/officeDocument/2006/relationships/customXml" Target="../ink/ink38.xml"/><Relationship Id="rId1" Type="http://schemas.openxmlformats.org/officeDocument/2006/relationships/slideLayout" Target="../slideLayouts/slideLayout4.xml"/><Relationship Id="rId11" Type="http://schemas.openxmlformats.org/officeDocument/2006/relationships/image" Target="../media/image17.png"/><Relationship Id="rId15" Type="http://schemas.openxmlformats.org/officeDocument/2006/relationships/customXml" Target="../ink/ink37.xml"/><Relationship Id="rId10" Type="http://schemas.openxmlformats.org/officeDocument/2006/relationships/customXml" Target="../ink/ink34.xml"/><Relationship Id="rId9" Type="http://schemas.openxmlformats.org/officeDocument/2006/relationships/customXml" Target="../ink/ink33.xml"/><Relationship Id="rId14" Type="http://schemas.openxmlformats.org/officeDocument/2006/relationships/customXml" Target="../ink/ink3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973FE-1F8B-4DED-8DC0-71E987678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00" y="2345719"/>
            <a:ext cx="5614072" cy="1325563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solidFill>
                  <a:srgbClr val="0E659B"/>
                </a:solidFill>
              </a:rPr>
              <a:t>Stack Overflow Developer Survey for Year 2019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2BA16E-D1FA-4491-9564-DD4BCFEAC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569" y="1825625"/>
            <a:ext cx="4794861" cy="4351338"/>
          </a:xfrm>
          <a:prstGeom prst="rect">
            <a:avLst/>
          </a:prstGeom>
          <a:noFill/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3383873-F31C-4E31-B4BA-B40D502705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962015"/>
            <a:ext cx="5181600" cy="2214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Elizabeth Ofori</a:t>
            </a:r>
          </a:p>
          <a:p>
            <a:pPr marL="0" indent="0">
              <a:buNone/>
            </a:pPr>
            <a:r>
              <a:rPr lang="en-US" dirty="0"/>
              <a:t>August 9, 2024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B9E41AB-16C2-481D-B8C5-779DDB04601D}"/>
                  </a:ext>
                </a:extLst>
              </p14:cNvPr>
              <p14:cNvContentPartPr/>
              <p14:nvPr/>
            </p14:nvContentPartPr>
            <p14:xfrm>
              <a:off x="1388880" y="6545472"/>
              <a:ext cx="1390320" cy="1123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B9E41AB-16C2-481D-B8C5-779DDB04601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35240" y="6437472"/>
                <a:ext cx="1497960" cy="32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0DC8B94-332B-48F1-BD44-5D8DC140F977}"/>
                  </a:ext>
                </a:extLst>
              </p14:cNvPr>
              <p14:cNvContentPartPr/>
              <p14:nvPr/>
            </p14:nvContentPartPr>
            <p14:xfrm>
              <a:off x="2218680" y="6595872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0DC8B94-332B-48F1-BD44-5D8DC140F97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64680" y="64878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975E1FA-D9DC-4E9B-96CB-AF4B208FDD0D}"/>
                  </a:ext>
                </a:extLst>
              </p14:cNvPr>
              <p14:cNvContentPartPr/>
              <p14:nvPr/>
            </p14:nvContentPartPr>
            <p14:xfrm>
              <a:off x="2169720" y="6582912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975E1FA-D9DC-4E9B-96CB-AF4B208FDD0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15720" y="64752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454E5C77-5960-45F2-A8F4-437BBCEB11F6}"/>
                  </a:ext>
                </a:extLst>
              </p14:cNvPr>
              <p14:cNvContentPartPr/>
              <p14:nvPr/>
            </p14:nvContentPartPr>
            <p14:xfrm>
              <a:off x="2169720" y="6582912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454E5C77-5960-45F2-A8F4-437BBCEB11F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15720" y="64752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599CA86-0AA4-43B0-9BD8-C408990EDF1F}"/>
                  </a:ext>
                </a:extLst>
              </p14:cNvPr>
              <p14:cNvContentPartPr/>
              <p14:nvPr/>
            </p14:nvContentPartPr>
            <p14:xfrm>
              <a:off x="2169720" y="6582912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599CA86-0AA4-43B0-9BD8-C408990EDF1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15720" y="6475272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F01B0B0D-23C0-406D-81B1-53560BEA6080}"/>
                  </a:ext>
                </a:extLst>
              </p14:cNvPr>
              <p14:cNvContentPartPr/>
              <p14:nvPr/>
            </p14:nvContentPartPr>
            <p14:xfrm>
              <a:off x="-1512000" y="5066496"/>
              <a:ext cx="360" cy="50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F01B0B0D-23C0-406D-81B1-53560BEA6080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-1602000" y="4886496"/>
                <a:ext cx="18000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0E36B71F-8617-4B05-A565-CA68910B66AF}"/>
                  </a:ext>
                </a:extLst>
              </p14:cNvPr>
              <p14:cNvContentPartPr/>
              <p14:nvPr/>
            </p14:nvContentPartPr>
            <p14:xfrm>
              <a:off x="2998440" y="1035936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0E36B71F-8617-4B05-A565-CA68910B66A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908800" y="85593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C3E9255F-D54C-4938-861C-0719B95285A6}"/>
                  </a:ext>
                </a:extLst>
              </p14:cNvPr>
              <p14:cNvContentPartPr/>
              <p14:nvPr/>
            </p14:nvContentPartPr>
            <p14:xfrm>
              <a:off x="2998440" y="1035936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C3E9255F-D54C-4938-861C-0719B95285A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908800" y="85593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63A7B024-B577-4CAE-BEB0-A6669B501358}"/>
                  </a:ext>
                </a:extLst>
              </p14:cNvPr>
              <p14:cNvContentPartPr/>
              <p14:nvPr/>
            </p14:nvContentPartPr>
            <p14:xfrm>
              <a:off x="2993760" y="1035936"/>
              <a:ext cx="504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63A7B024-B577-4CAE-BEB0-A6669B50135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4120" y="855936"/>
                <a:ext cx="18468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E0A5D064-5764-4BC6-889A-E61EBBCB274B}"/>
                  </a:ext>
                </a:extLst>
              </p14:cNvPr>
              <p14:cNvContentPartPr/>
              <p14:nvPr/>
            </p14:nvContentPartPr>
            <p14:xfrm>
              <a:off x="3729960" y="950616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E0A5D064-5764-4BC6-889A-E61EBBCB274B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640320" y="7706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CB02C25-2F1E-43D4-A77C-3F295035E347}"/>
                  </a:ext>
                </a:extLst>
              </p14:cNvPr>
              <p14:cNvContentPartPr/>
              <p14:nvPr/>
            </p14:nvContentPartPr>
            <p14:xfrm>
              <a:off x="3620520" y="1047816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CB02C25-2F1E-43D4-A77C-3F295035E34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530880" y="86817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BA54EC1-BC0A-44CE-B6F6-610C5C43FEAF}"/>
                  </a:ext>
                </a:extLst>
              </p14:cNvPr>
              <p14:cNvContentPartPr/>
              <p14:nvPr/>
            </p14:nvContentPartPr>
            <p14:xfrm>
              <a:off x="7131960" y="2462616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BA54EC1-BC0A-44CE-B6F6-610C5C43FEA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041960" y="22826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A047CCDF-AC55-4CA2-8CC2-5DEAB5DBDA79}"/>
                  </a:ext>
                </a:extLst>
              </p14:cNvPr>
              <p14:cNvContentPartPr/>
              <p14:nvPr/>
            </p14:nvContentPartPr>
            <p14:xfrm>
              <a:off x="7131960" y="2510856"/>
              <a:ext cx="36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A047CCDF-AC55-4CA2-8CC2-5DEAB5DBDA7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041960" y="23312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5C113320-A213-4066-90BD-CDA6F321CA37}"/>
                  </a:ext>
                </a:extLst>
              </p14:cNvPr>
              <p14:cNvContentPartPr/>
              <p14:nvPr/>
            </p14:nvContentPartPr>
            <p14:xfrm>
              <a:off x="6644160" y="4559256"/>
              <a:ext cx="360" cy="3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5C113320-A213-4066-90BD-CDA6F321CA3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554160" y="437925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E393B7F9-52EB-4DF0-9F3C-D38FF4077920}"/>
                  </a:ext>
                </a:extLst>
              </p14:cNvPr>
              <p14:cNvContentPartPr/>
              <p14:nvPr/>
            </p14:nvContentPartPr>
            <p14:xfrm>
              <a:off x="-1926720" y="3961656"/>
              <a:ext cx="360" cy="36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E393B7F9-52EB-4DF0-9F3C-D38FF4077920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-2016720" y="37820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34B2D232-CEF5-419B-B1A5-8DBEA2B7E54F}"/>
                  </a:ext>
                </a:extLst>
              </p14:cNvPr>
              <p14:cNvContentPartPr/>
              <p14:nvPr/>
            </p14:nvContentPartPr>
            <p14:xfrm>
              <a:off x="-1049040" y="3218256"/>
              <a:ext cx="360" cy="3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34B2D232-CEF5-419B-B1A5-8DBEA2B7E54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-1138680" y="303825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362E2CCD-E783-4EB0-A449-D3A45EEDACA1}"/>
                  </a:ext>
                </a:extLst>
              </p14:cNvPr>
              <p14:cNvContentPartPr/>
              <p14:nvPr/>
            </p14:nvContentPartPr>
            <p14:xfrm>
              <a:off x="2047680" y="1023696"/>
              <a:ext cx="36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362E2CCD-E783-4EB0-A449-D3A45EEDACA1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957680" y="84369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3A6B9D4B-B599-4E13-8CD4-9AE1EA05DD38}"/>
                  </a:ext>
                </a:extLst>
              </p14:cNvPr>
              <p14:cNvContentPartPr/>
              <p14:nvPr/>
            </p14:nvContentPartPr>
            <p14:xfrm>
              <a:off x="2084400" y="1023696"/>
              <a:ext cx="5040" cy="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3A6B9D4B-B599-4E13-8CD4-9AE1EA05DD3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994760" y="843696"/>
                <a:ext cx="18468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915EBC98-2995-4202-8847-0A06CF184801}"/>
                  </a:ext>
                </a:extLst>
              </p14:cNvPr>
              <p14:cNvContentPartPr/>
              <p14:nvPr/>
            </p14:nvContentPartPr>
            <p14:xfrm>
              <a:off x="1987200" y="1011456"/>
              <a:ext cx="360" cy="3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915EBC98-2995-4202-8847-0A06CF184801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897200" y="83181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45DA6E77-6091-41F4-942A-0F309A3D2009}"/>
                  </a:ext>
                </a:extLst>
              </p14:cNvPr>
              <p14:cNvContentPartPr/>
              <p14:nvPr/>
            </p14:nvContentPartPr>
            <p14:xfrm>
              <a:off x="-1855800" y="657936"/>
              <a:ext cx="27000" cy="2340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45DA6E77-6091-41F4-942A-0F309A3D2009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-1945800" y="477936"/>
                <a:ext cx="20664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E3F3AD06-2FD6-4505-B7DB-A8FB3DED0B43}"/>
                  </a:ext>
                </a:extLst>
              </p14:cNvPr>
              <p14:cNvContentPartPr/>
              <p14:nvPr/>
            </p14:nvContentPartPr>
            <p14:xfrm>
              <a:off x="-268560" y="816336"/>
              <a:ext cx="5040" cy="36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E3F3AD06-2FD6-4505-B7DB-A8FB3DED0B4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-358200" y="636336"/>
                <a:ext cx="18468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C9248AF4-5127-48C9-B6A2-758110871291}"/>
                  </a:ext>
                </a:extLst>
              </p14:cNvPr>
              <p14:cNvContentPartPr/>
              <p14:nvPr/>
            </p14:nvContentPartPr>
            <p14:xfrm>
              <a:off x="-2207160" y="1998936"/>
              <a:ext cx="360" cy="3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C9248AF4-5127-48C9-B6A2-758110871291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-2216160" y="1989936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7914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525F-7CB4-4C06-B037-C81D2DED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TRENDS - FINDINGS &amp;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0D20-FACF-4D73-BD27-CF8F6B975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3816" y="1825625"/>
            <a:ext cx="5181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Findings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MySQL is the most used database currently.</a:t>
            </a:r>
          </a:p>
          <a:p>
            <a:r>
              <a:rPr lang="en-US" dirty="0"/>
              <a:t>There is a lack of interest in Microsoft SQL Server and SQLite.</a:t>
            </a:r>
          </a:p>
          <a:p>
            <a:r>
              <a:rPr lang="en-US" dirty="0"/>
              <a:t>Increasing interest in PostgreSQL and MongoDB.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6A89D-097D-4968-A07A-39A5B4F78A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Implications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Microsoft SQL Server and SQLite losing ground in the market.</a:t>
            </a:r>
          </a:p>
          <a:p>
            <a:r>
              <a:rPr lang="en-US" dirty="0"/>
              <a:t>PostgreSQL and MongoDB establishment in the market.</a:t>
            </a:r>
          </a:p>
          <a:p>
            <a:r>
              <a:rPr lang="en-US" dirty="0"/>
              <a:t>SQL Server and SQLite are losing ground in the market because their storage capacity might be low compared to PostgreSQL and MongoDB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04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5075" y="3142210"/>
            <a:ext cx="7068725" cy="25692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&lt;The GitHub link of the Cognos</a:t>
            </a:r>
            <a:r>
              <a:rPr lang="en-US" sz="2200"/>
              <a:t>/Looker Studio </a:t>
            </a:r>
            <a:r>
              <a:rPr lang="en-US" sz="2200" dirty="0"/>
              <a:t>dashboard goes here.&gt;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F6C466-B847-478E-ADAD-F2B14AA50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475" y="1901819"/>
            <a:ext cx="3054361" cy="30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796"/>
          </a:xfrm>
        </p:spPr>
        <p:txBody>
          <a:bodyPr anchor="ctr">
            <a:normAutofit/>
          </a:bodyPr>
          <a:lstStyle/>
          <a:p>
            <a:r>
              <a:rPr lang="en-US" dirty="0"/>
              <a:t>DASHBOARD TAB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FCC0E64-0E5B-4BA1-BC72-30FA1DE96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355286-ED85-DD22-1193-E50D9F1E1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794" y="1576477"/>
            <a:ext cx="7102257" cy="416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127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DASHBOARD TAB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C3E196-B143-D01B-D902-D3E843BCC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470" y="1644800"/>
            <a:ext cx="7209957" cy="439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853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DASHBOARD TAB 3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FCC0E64-0E5B-4BA1-BC72-30FA1DE96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DB5B85-EC73-D798-AD1F-F8CAC1EE6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603" y="1690362"/>
            <a:ext cx="9619989" cy="402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973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DISCUSSION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2E5FA6B-CA5C-4FB5-AAB3-8260D2EF86C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53331" y="1825625"/>
            <a:ext cx="4351338" cy="4351338"/>
          </a:xfrm>
          <a:prstGeom prst="rect">
            <a:avLst/>
          </a:prstGeom>
          <a:noFill/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87025" y="1825625"/>
            <a:ext cx="6212909" cy="4351338"/>
          </a:xfrm>
        </p:spPr>
        <p:txBody>
          <a:bodyPr>
            <a:normAutofit fontScale="92500" lnSpcReduction="20000"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Must-Have Skills and Desirable Future Trends:</a:t>
            </a:r>
          </a:p>
          <a:p>
            <a:pPr marL="914400" marR="0" lvl="1" indent="-4572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Languages are gaining significant popularity 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JavaScript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Python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HTML/CSS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SQL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TypeScrip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BM Plex Mono Text" panose="020B0509050203000203" pitchFamily="49" charset="0"/>
              <a:ea typeface="+mn-ea"/>
              <a:cs typeface="+mn-cs"/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Databases which are becoming more popular options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PostgreSQL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MongoDB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Redis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MySQL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Elasticsearch</a:t>
            </a:r>
          </a:p>
          <a:p>
            <a:pPr marL="914400" marR="0" lvl="1" indent="-4572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Popular IDEs: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React.js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Angular/Angular.js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Vue.js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jQuery</a:t>
            </a:r>
          </a:p>
          <a:p>
            <a: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ASP.NET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1305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525F-7CB4-4C06-B037-C81D2DED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FINDINGS &amp;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0D20-FACF-4D73-BD27-CF8F6B975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3816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Findings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JavaScript is widely used, and TypeScript is getting popularity.</a:t>
            </a:r>
          </a:p>
          <a:p>
            <a:r>
              <a:rPr lang="en-US" dirty="0"/>
              <a:t>Over 90% of men are developers whiles about 6% developers are women.</a:t>
            </a:r>
          </a:p>
          <a:p>
            <a:r>
              <a:rPr lang="en-US" dirty="0"/>
              <a:t>Developers are mostly located in well developed countries.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6A89D-097D-4968-A07A-39A5B4F78A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Implications</a:t>
            </a:r>
          </a:p>
          <a:p>
            <a:pPr algn="l"/>
            <a:endParaRPr lang="en-CA" sz="12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2800" b="0" i="0" u="none" strike="noStrike" baseline="0" dirty="0">
                <a:solidFill>
                  <a:srgbClr val="006FC0"/>
                </a:solidFill>
                <a:latin typeface="Calibri" panose="020F0502020204030204" pitchFamily="34" charset="0"/>
              </a:rPr>
              <a:t>JavaScript and TypeScript web frames gaining followers.</a:t>
            </a:r>
          </a:p>
          <a:p>
            <a:r>
              <a:rPr lang="en-US" sz="2800" b="0" i="0" u="none" strike="noStrike" baseline="0" dirty="0">
                <a:solidFill>
                  <a:srgbClr val="006FC0"/>
                </a:solidFill>
                <a:latin typeface="Calibri" panose="020F0502020204030204" pitchFamily="34" charset="0"/>
              </a:rPr>
              <a:t>Global polarization of developers location and gender.</a:t>
            </a:r>
          </a:p>
          <a:p>
            <a:r>
              <a:rPr lang="en-US" sz="2800" b="0" i="0" u="none" strike="noStrike" baseline="0" dirty="0">
                <a:solidFill>
                  <a:srgbClr val="006FC0"/>
                </a:solidFill>
                <a:latin typeface="Calibri" panose="020F0502020204030204" pitchFamily="34" charset="0"/>
              </a:rPr>
              <a:t>Young developers without postgrad studies on its majority.</a:t>
            </a:r>
          </a:p>
        </p:txBody>
      </p:sp>
    </p:spTree>
    <p:extLst>
      <p:ext uri="{BB962C8B-B14F-4D97-AF65-F5344CB8AC3E}">
        <p14:creationId xmlns:p14="http://schemas.microsoft.com/office/powerpoint/2010/main" val="647271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4291" y="1540702"/>
            <a:ext cx="6809509" cy="4847572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Unbiased Data Analysis: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Open source data from Stack Overflow helps avoid data bias.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Shift in Technology Trends: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Changes in current technology usage highlight the need for updated skills.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Updated Skill Requirements: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Programming Languages: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JavaScript, Python, HTML/CSS, SQL, TypeScript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Databases: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PostgreSQL, MongoDB, Redis, MySQL, Elasticsearch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IDEs: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React.js, Angular/Angular.js, Vue.js, jQuery, ASP.NET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BM Plex Mono Text" panose="020B0509050203000203" pitchFamily="49" charset="0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Key Takeaway: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To remain competitive, IT professionals must adapt to evolving trends in programming languages, databases, and IDEs.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E013141-2139-434F-83AB-CF1C80A7AC4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25967" y="2113896"/>
            <a:ext cx="3054361" cy="30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 JOB POSTINGS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3D440A-19FA-F8F6-2521-FEA569ECD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188" y="1225390"/>
            <a:ext cx="6172200" cy="4397694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In Module 1 you have collected the job posting data using Job API in a file named “</a:t>
            </a:r>
            <a:r>
              <a:rPr lang="en-IN"/>
              <a:t>job-postings.xlsx</a:t>
            </a:r>
            <a:r>
              <a:rPr lang="en-US"/>
              <a:t>”. Present that data using a bar chart here. Order the bar chart in the descending order of the number of job postings.</a:t>
            </a:r>
          </a:p>
        </p:txBody>
      </p:sp>
    </p:spTree>
    <p:extLst>
      <p:ext uri="{BB962C8B-B14F-4D97-AF65-F5344CB8AC3E}">
        <p14:creationId xmlns:p14="http://schemas.microsoft.com/office/powerpoint/2010/main" val="3078551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POPULAR LANGUAGES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406B63-7ED9-17AA-D500-F65B27649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188" y="1410557"/>
            <a:ext cx="6172200" cy="4027361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In Module 1 you have collected the job postings data using web scraping in a file named “</a:t>
            </a:r>
            <a:r>
              <a:rPr lang="en-IN"/>
              <a:t>popular-</a:t>
            </a:r>
            <a:r>
              <a:rPr lang="en-IN" err="1"/>
              <a:t>languages.csv</a:t>
            </a:r>
            <a:r>
              <a:rPr lang="en-US"/>
              <a:t>”. Present that data using a bar chart here. Order the bar chart in the descending order of salary.</a:t>
            </a:r>
          </a:p>
        </p:txBody>
      </p:sp>
    </p:spTree>
    <p:extLst>
      <p:ext uri="{BB962C8B-B14F-4D97-AF65-F5344CB8AC3E}">
        <p14:creationId xmlns:p14="http://schemas.microsoft.com/office/powerpoint/2010/main" val="1817399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37F9FA-3571-49C2-8811-B1159FCC0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711" y="2025672"/>
            <a:ext cx="3194581" cy="31945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054" y="263810"/>
            <a:ext cx="8508528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200" dirty="0"/>
              <a:t>Executive Summary</a:t>
            </a:r>
          </a:p>
          <a:p>
            <a:r>
              <a:rPr lang="en-US" sz="2200" dirty="0"/>
              <a:t>Introduction</a:t>
            </a:r>
          </a:p>
          <a:p>
            <a:r>
              <a:rPr lang="en-US" sz="2200" dirty="0"/>
              <a:t>Methodology</a:t>
            </a:r>
          </a:p>
          <a:p>
            <a:r>
              <a:rPr lang="en-US" sz="2200" dirty="0"/>
              <a:t>Results</a:t>
            </a:r>
          </a:p>
          <a:p>
            <a:pPr lvl="1"/>
            <a:r>
              <a:rPr lang="en-US" sz="1800" dirty="0"/>
              <a:t>Visualization – Charts</a:t>
            </a:r>
          </a:p>
          <a:p>
            <a:pPr lvl="1"/>
            <a:r>
              <a:rPr lang="en-US" sz="1800" dirty="0"/>
              <a:t>Dashboard</a:t>
            </a:r>
          </a:p>
          <a:p>
            <a:r>
              <a:rPr lang="en-US" sz="2200" dirty="0"/>
              <a:t>Discussion</a:t>
            </a:r>
          </a:p>
          <a:p>
            <a:pPr lvl="1"/>
            <a:r>
              <a:rPr lang="en-US" sz="1800" dirty="0"/>
              <a:t>Findings &amp; Implications</a:t>
            </a:r>
          </a:p>
          <a:p>
            <a:r>
              <a:rPr lang="en-US" sz="2200" dirty="0"/>
              <a:t>Conclusion</a:t>
            </a:r>
          </a:p>
          <a:p>
            <a:r>
              <a:rPr lang="en-US" sz="2200" dirty="0"/>
              <a:t>Appendix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1A185CBD-ED91-4F24-BEB9-8E33AD8AC3B1}"/>
                  </a:ext>
                </a:extLst>
              </p14:cNvPr>
              <p14:cNvContentPartPr/>
              <p14:nvPr/>
            </p14:nvContentPartPr>
            <p14:xfrm>
              <a:off x="1889280" y="999312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1A185CBD-ED91-4F24-BEB9-8E33AD8AC3B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99280" y="81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32BD37A-4777-4658-98DC-561C88BBD6B5}"/>
                  </a:ext>
                </a:extLst>
              </p14:cNvPr>
              <p14:cNvContentPartPr/>
              <p14:nvPr/>
            </p14:nvContentPartPr>
            <p14:xfrm>
              <a:off x="2328120" y="962952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32BD37A-4777-4658-98DC-561C88BBD6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38120" y="783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D6F0DE4-0F5C-4DBC-980B-FA84561A37BD}"/>
                  </a:ext>
                </a:extLst>
              </p14:cNvPr>
              <p14:cNvContentPartPr/>
              <p14:nvPr/>
            </p14:nvContentPartPr>
            <p14:xfrm>
              <a:off x="2828160" y="926232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D6F0DE4-0F5C-4DBC-980B-FA84561A37B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38160" y="74623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4F830F4-CC15-48E6-AB15-04ED683CA04A}"/>
                  </a:ext>
                </a:extLst>
              </p14:cNvPr>
              <p14:cNvContentPartPr/>
              <p14:nvPr/>
            </p14:nvContentPartPr>
            <p14:xfrm>
              <a:off x="2828160" y="926232"/>
              <a:ext cx="3240" cy="50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4F830F4-CC15-48E6-AB15-04ED683CA04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38160" y="746232"/>
                <a:ext cx="18288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8EA1C91-5384-4260-8EC9-8379C643441C}"/>
                  </a:ext>
                </a:extLst>
              </p14:cNvPr>
              <p14:cNvContentPartPr/>
              <p14:nvPr/>
            </p14:nvContentPartPr>
            <p14:xfrm>
              <a:off x="-2109240" y="2669712"/>
              <a:ext cx="1980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8EA1C91-5384-4260-8EC9-8379C643441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2199240" y="2489712"/>
                <a:ext cx="19944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97E9F6ED-ACEE-438F-A76C-C66263E59B33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97E9F6ED-ACEE-438F-A76C-C66263E59B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EA56CB11-8AE3-4EA0-B556-BBB572803B07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EA56CB11-8AE3-4EA0-B556-BBB572803B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78E27AEC-BDF9-49A4-A10A-6F5F64F01EEA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78E27AEC-BDF9-49A4-A10A-6F5F64F01EE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00D1CCCF-5EBB-4FB3-A293-78C28946220A}"/>
                  </a:ext>
                </a:extLst>
              </p14:cNvPr>
              <p14:cNvContentPartPr/>
              <p14:nvPr/>
            </p14:nvContentPartPr>
            <p14:xfrm>
              <a:off x="7266240" y="2888952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00D1CCCF-5EBB-4FB3-A293-78C28946220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240" y="2709312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EC3AB97-946C-4D62-AEB0-E11D486AFBF0}"/>
                  </a:ext>
                </a:extLst>
              </p14:cNvPr>
              <p14:cNvContentPartPr/>
              <p14:nvPr/>
            </p14:nvContentPartPr>
            <p14:xfrm>
              <a:off x="6680880" y="287707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EC3AB97-946C-4D62-AEB0-E11D486AFB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91240" y="2697072"/>
                <a:ext cx="180000" cy="3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9210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926" y="304965"/>
            <a:ext cx="8565109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95803" y="1825624"/>
            <a:ext cx="7690981" cy="4465447"/>
          </a:xfrm>
        </p:spPr>
        <p:txBody>
          <a:bodyPr>
            <a:normAutofit fontScale="92500" lnSpcReduction="10000"/>
          </a:bodyPr>
          <a:lstStyle/>
          <a:p>
            <a:endParaRPr lang="en-US" sz="2200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Competitive Nature of IT Industry: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The IT industry is dynamic and competitive, necessitating continuous updates to programming skills and database knowledge.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Project Objective: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This project aims to analyze and identify key trends within the IT industry.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Key Areas of Analysis: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Current Technology Usage: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Assessing the current state of programming languages, databases, and platforms used.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Future Technology Trends: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Predicting upcoming trends in programming languages, databases, and platforms.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Demographics in IT Industry: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Understanding the distribution of gender, age, and education levels in IT.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Goals: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Identifying top Programming Languages in the industry.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Top Database Skills in high demand.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BM Plex Mono Text" panose="020B0509050203000203" pitchFamily="49" charset="0"/>
                <a:ea typeface="+mn-ea"/>
                <a:cs typeface="+mn-cs"/>
              </a:rPr>
              <a:t>Popular IDEs among professionals.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078B9B-93A7-4517-9E78-2F5C028F2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494" y="2302762"/>
            <a:ext cx="3194581" cy="319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62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021" y="365125"/>
            <a:ext cx="7647865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158731-59BB-48A2-A901-D7C35E91B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347" y="2262036"/>
            <a:ext cx="3054361" cy="305436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C710A13-9821-054D-8648-FB592F1CDDDF}"/>
              </a:ext>
            </a:extLst>
          </p:cNvPr>
          <p:cNvSpPr txBox="1">
            <a:spLocks/>
          </p:cNvSpPr>
          <p:nvPr/>
        </p:nvSpPr>
        <p:spPr>
          <a:xfrm>
            <a:off x="4285075" y="1597152"/>
            <a:ext cx="7068725" cy="45798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Stack Overflow’s annual Developer Survey is the largest and most comprehensive survey of people who code around the world. Each year, they field a survey covering everything from developers’ favorite technologies to their job preferences. 2019,  marks the ninth year they published their annual Developer Survey results, and nearly 90,000 developers took the 20-minute survey.</a:t>
            </a:r>
          </a:p>
          <a:p>
            <a:endParaRPr lang="en-US" sz="2200" dirty="0"/>
          </a:p>
          <a:p>
            <a:r>
              <a:rPr lang="en-US" sz="2200" dirty="0"/>
              <a:t>Despite their survey’s broad reach and capacity for informing valuable conclusions, I acknowledged that their results don’t represent everyone in the developer community evenly. They have done further work to make Stack Overflow a welcoming, inclusive, and diverse platform.</a:t>
            </a:r>
          </a:p>
          <a:p>
            <a:endParaRPr lang="en-US" sz="2200" dirty="0"/>
          </a:p>
          <a:p>
            <a:r>
              <a:rPr lang="en-US" sz="2200" dirty="0"/>
              <a:t>Based on their data collection, we cleaned and prepare the data to suit our research demands. We present few findings in this presentation.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10623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053" y="376642"/>
            <a:ext cx="7230723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5075" y="1511808"/>
            <a:ext cx="7614317" cy="48768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800" dirty="0"/>
              <a:t>Collect survey data &amp; explore its content</a:t>
            </a:r>
          </a:p>
          <a:p>
            <a:r>
              <a:rPr lang="en-US" sz="1800" dirty="0"/>
              <a:t> Web Scraping</a:t>
            </a:r>
          </a:p>
          <a:p>
            <a:r>
              <a:rPr lang="en-US" sz="1800" dirty="0"/>
              <a:t>APIs.</a:t>
            </a:r>
          </a:p>
          <a:p>
            <a:r>
              <a:rPr lang="en-US" sz="1800" dirty="0"/>
              <a:t> Request library.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/>
              <a:t>Data Wrangling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/>
              <a:t> Exploratory data analysis</a:t>
            </a:r>
          </a:p>
          <a:p>
            <a:r>
              <a:rPr lang="en-US" sz="1800" dirty="0"/>
              <a:t> Analyzing data distribution.</a:t>
            </a:r>
          </a:p>
          <a:p>
            <a:r>
              <a:rPr lang="en-US" sz="1800" dirty="0"/>
              <a:t>Handling outliers.</a:t>
            </a:r>
          </a:p>
          <a:p>
            <a:r>
              <a:rPr lang="en-US" sz="1800" dirty="0"/>
              <a:t>Correlations.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/>
              <a:t> Data Visualization</a:t>
            </a:r>
          </a:p>
          <a:p>
            <a:r>
              <a:rPr lang="en-US" sz="1800" dirty="0"/>
              <a:t>Highlight of the distribution of data, relationships, the composition and</a:t>
            </a:r>
          </a:p>
          <a:p>
            <a:pPr marL="0" indent="0">
              <a:buNone/>
            </a:pPr>
            <a:r>
              <a:rPr lang="en-US" sz="1800" dirty="0"/>
              <a:t>comparison of data.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/>
              <a:t>Dashboards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AE176B-DE78-4B75-AC9E-2A422E82D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55" y="1831709"/>
            <a:ext cx="3194581" cy="319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859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BEC0-94F5-4226-A9E7-51B66045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FD5C4-FE5F-46D2-ABC9-49FA4BB84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3114" y="1597152"/>
            <a:ext cx="10515600" cy="489572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4F92CE-2F0D-9A94-97B4-0C44C997FC6D}"/>
              </a:ext>
            </a:extLst>
          </p:cNvPr>
          <p:cNvSpPr txBox="1"/>
          <p:nvPr/>
        </p:nvSpPr>
        <p:spPr>
          <a:xfrm>
            <a:off x="1694687" y="1690688"/>
            <a:ext cx="87294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is the fastest-growing major programming language since it has risen in the ranks of programming languages in the survey.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Over half of respondents had written their first line of code by the time they were sixteen, although this experience varies by country and by gender.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Of the top countries on the survey, China has developers that are the most optimistic, believing that people born today will have a better life than their parents. Developers in Western European countries like France and Germany are among the least optimistic about the future.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Respondents were asked to think about the last time they solved coding problems with and without Stack Overflow website. The data indicates that Stack Overflow saves a developer 30 to 90 minutes of time per week!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64666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525F-7CB4-4C06-B037-C81D2DED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LANGUAGE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0D20-FACF-4D73-BD27-CF8F6B975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3816" y="1825625"/>
            <a:ext cx="22286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Current Year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6A89D-097D-4968-A07A-39A5B4F78A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17581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Next Year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273AC3-D1AE-7048-0D39-44C767E7A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556" y="2327564"/>
            <a:ext cx="8555277" cy="372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259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525F-7CB4-4C06-B037-C81D2DED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PROGRAMMING LANGUAGE TRENDS - FINDINGS &amp;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0D20-FACF-4D73-BD27-CF8F6B975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3816" y="1825625"/>
            <a:ext cx="5181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Findings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For seven years in a row, JavaScript has been the most commonly used programming language, but Python has risen in the ranks again.</a:t>
            </a:r>
          </a:p>
          <a:p>
            <a:r>
              <a:rPr lang="en-US" dirty="0"/>
              <a:t> In the year 2019, Python edged out Java in the overall ranking. In the same way; Python surpassed C+ in 2018 l and PHP in 2017.</a:t>
            </a:r>
          </a:p>
          <a:p>
            <a:r>
              <a:rPr lang="en-US" dirty="0"/>
              <a:t>We conclude that Python is the fastest-growing major programming language today.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6A89D-097D-4968-A07A-39A5B4F78A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Implications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JavaScript must be an easy program that is easy to understand so people still enjoy working with it.</a:t>
            </a:r>
          </a:p>
          <a:p>
            <a:r>
              <a:rPr lang="en-US" dirty="0"/>
              <a:t>Python is an interesting program as it keeps on attracting new people each year.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569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525F-7CB4-4C06-B037-C81D2DED9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584" y="428768"/>
            <a:ext cx="10515600" cy="1325563"/>
          </a:xfrm>
        </p:spPr>
        <p:txBody>
          <a:bodyPr/>
          <a:lstStyle/>
          <a:p>
            <a:r>
              <a:rPr lang="en-US" dirty="0"/>
              <a:t>DATABASE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0D20-FACF-4D73-BD27-CF8F6B975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2584" y="1558954"/>
            <a:ext cx="22286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Current Year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6A89D-097D-4968-A07A-39A5B4F78A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58953"/>
            <a:ext cx="17581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Next Year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3C2F43-A283-4FD4-9C0D-BFF93C50AC01}"/>
              </a:ext>
            </a:extLst>
          </p:cNvPr>
          <p:cNvSpPr txBox="1">
            <a:spLocks/>
          </p:cNvSpPr>
          <p:nvPr/>
        </p:nvSpPr>
        <p:spPr>
          <a:xfrm>
            <a:off x="746497" y="2060892"/>
            <a:ext cx="4798352" cy="3670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Bar chart of top 10 databases for the current year goes here 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E706D50-7D14-4DB8-BE17-5497AA1715EE}"/>
              </a:ext>
            </a:extLst>
          </p:cNvPr>
          <p:cNvSpPr txBox="1">
            <a:spLocks/>
          </p:cNvSpPr>
          <p:nvPr/>
        </p:nvSpPr>
        <p:spPr>
          <a:xfrm>
            <a:off x="6095999" y="2060891"/>
            <a:ext cx="4614949" cy="3670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Bar chart of top 10 databases for the next year goes here.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CB301B-F92C-4992-D29A-2497A4C4B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236" y="2797113"/>
            <a:ext cx="5303980" cy="29568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776495-71AC-11B3-EA1A-BB90E6AEE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110" y="2756024"/>
            <a:ext cx="5413717" cy="295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638838"/>
      </p:ext>
    </p:extLst>
  </p:cSld>
  <p:clrMapOvr>
    <a:masterClrMapping/>
  </p:clrMapOvr>
</p:sld>
</file>

<file path=ppt/theme/theme1.xml><?xml version="1.0" encoding="utf-8"?>
<a:theme xmlns:a="http://schemas.openxmlformats.org/drawingml/2006/main" name="SLIDE_TEMPLATE_skill_networ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IBM Plex Sans SemiBold"/>
        <a:ea typeface=""/>
        <a:cs typeface=""/>
      </a:majorFont>
      <a:minorFont>
        <a:latin typeface="IBM Plex Sans T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BM final PPT template.pptx" id="{F28CB670-EDE3-4FD8-A231-7FA031A67C03}" vid="{06644C38-457B-4174-9AD6-1A9A0DF394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1" ma:contentTypeDescription="Create a new document." ma:contentTypeScope="" ma:versionID="4bc1015ece1c23b1ef2f55a62f11494f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efbf6837a43ed91190e40f849f23a13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87AE8FE-83F0-42D0-BB5E-14AD3FB1DE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55be751-a274-42e8-93fb-f39d3b9bccc8"/>
    <ds:schemaRef ds:uri="f80a141d-92ca-4d3d-9308-f7e7b1d44c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953</TotalTime>
  <Words>1046</Words>
  <Application>Microsoft Office PowerPoint</Application>
  <PresentationFormat>Widescreen</PresentationFormat>
  <Paragraphs>145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Helv</vt:lpstr>
      <vt:lpstr>IBM Plex Mono SemiBold</vt:lpstr>
      <vt:lpstr>IBM Plex Mono Text</vt:lpstr>
      <vt:lpstr>Wingdings</vt:lpstr>
      <vt:lpstr>SLIDE_TEMPLATE_skill_network</vt:lpstr>
      <vt:lpstr>Stack Overflow Developer Survey for Year 2019</vt:lpstr>
      <vt:lpstr>OUTLINE</vt:lpstr>
      <vt:lpstr>EXECUTIVE SUMMARY</vt:lpstr>
      <vt:lpstr>INTRODUCTION</vt:lpstr>
      <vt:lpstr>METHODOLOGY</vt:lpstr>
      <vt:lpstr>RESULTS</vt:lpstr>
      <vt:lpstr>PROGRAMMING LANGUAGE TRENDS</vt:lpstr>
      <vt:lpstr>PROGRAMMING LANGUAGE TRENDS - FINDINGS &amp; IMPLICATIONS</vt:lpstr>
      <vt:lpstr>DATABASE TRENDS</vt:lpstr>
      <vt:lpstr>DATABASE TRENDS - FINDINGS &amp; IMPLICATIONS</vt:lpstr>
      <vt:lpstr>DASHBOARD</vt:lpstr>
      <vt:lpstr>DASHBOARD TAB 1</vt:lpstr>
      <vt:lpstr>DASHBOARD TAB 2</vt:lpstr>
      <vt:lpstr>DASHBOARD TAB 3</vt:lpstr>
      <vt:lpstr>DISCUSSION</vt:lpstr>
      <vt:lpstr>OVERALL FINDINGS &amp; IMPLICATIONS</vt:lpstr>
      <vt:lpstr>CONCLUSION</vt:lpstr>
      <vt:lpstr> JOB POSTINGS</vt:lpstr>
      <vt:lpstr>POPULAR LANGUAGES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TRENDS</dc:title>
  <dc:creator>Steve Hord</dc:creator>
  <cp:lastModifiedBy>Elizabeth Ofori</cp:lastModifiedBy>
  <cp:revision>23</cp:revision>
  <dcterms:created xsi:type="dcterms:W3CDTF">2020-10-28T18:29:43Z</dcterms:created>
  <dcterms:modified xsi:type="dcterms:W3CDTF">2024-08-09T17:06:24Z</dcterms:modified>
</cp:coreProperties>
</file>